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Качество знаний обучающихся</a:t>
            </a:r>
            <a:r>
              <a:rPr lang="ru-RU" b="1" i="1" baseline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второго курса 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ГБПОУ 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КК ПАТИС </a:t>
            </a:r>
            <a:endParaRPr lang="ru-RU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математике</a:t>
            </a:r>
          </a:p>
        </c:rich>
      </c:tx>
      <c:layout>
        <c:manualLayout>
          <c:xMode val="edge"/>
          <c:yMode val="edge"/>
          <c:x val="0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2463065944881891"/>
          <c:y val="0.16811717715814606"/>
          <c:w val="0.54136368110236222"/>
          <c:h val="0.8120454716999586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 групп ГБПОУ КК ПАТИС по математике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71-4CAC-AF3D-E88CDA45F2B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71-4CAC-AF3D-E88CDA45F2BA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A71-4CAC-AF3D-E88CDA45F2BA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A71-4CAC-AF3D-E88CDA45F2BA}"/>
              </c:ext>
            </c:extLst>
          </c:dPt>
          <c:cat>
            <c:strRef>
              <c:f>Лист1!$A$2:$A$5</c:f>
              <c:strCache>
                <c:ptCount val="3"/>
                <c:pt idx="0">
                  <c:v>22 группа</c:v>
                </c:pt>
                <c:pt idx="1">
                  <c:v>25 группа</c:v>
                </c:pt>
                <c:pt idx="2">
                  <c:v>25а группа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0.69</c:v>
                </c:pt>
                <c:pt idx="1">
                  <c:v>0.78</c:v>
                </c:pt>
                <c:pt idx="2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A71-4CAC-AF3D-E88CDA45F2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77005525830042754"/>
          <c:y val="0.47926684164479438"/>
          <c:w val="0.14534942405196385"/>
          <c:h val="0.50406649168853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6840-8ACE-4FEC-97B6-64285DF73037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E6FC-C104-4366-AB7D-7F041A352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264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6840-8ACE-4FEC-97B6-64285DF73037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E6FC-C104-4366-AB7D-7F041A352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799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6840-8ACE-4FEC-97B6-64285DF73037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E6FC-C104-4366-AB7D-7F041A352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870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6840-8ACE-4FEC-97B6-64285DF73037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E6FC-C104-4366-AB7D-7F041A352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770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6840-8ACE-4FEC-97B6-64285DF73037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E6FC-C104-4366-AB7D-7F041A352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078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6840-8ACE-4FEC-97B6-64285DF73037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E6FC-C104-4366-AB7D-7F041A352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81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6840-8ACE-4FEC-97B6-64285DF73037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E6FC-C104-4366-AB7D-7F041A352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898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6840-8ACE-4FEC-97B6-64285DF73037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E6FC-C104-4366-AB7D-7F041A352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134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6840-8ACE-4FEC-97B6-64285DF73037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E6FC-C104-4366-AB7D-7F041A352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510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6840-8ACE-4FEC-97B6-64285DF73037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E6FC-C104-4366-AB7D-7F041A352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964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6840-8ACE-4FEC-97B6-64285DF73037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E6FC-C104-4366-AB7D-7F041A352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559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06840-8ACE-4FEC-97B6-64285DF73037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FE6FC-C104-4366-AB7D-7F041A352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401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955965"/>
            <a:ext cx="9144000" cy="831272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prstClr val="black"/>
                </a:solidFill>
                <a:latin typeface="Calibri" panose="020F0502020204030204"/>
              </a:rPr>
              <a:t>Уважаемые </a:t>
            </a:r>
            <a:r>
              <a:rPr lang="ru-RU" sz="3200" dirty="0" smtClean="0">
                <a:solidFill>
                  <a:prstClr val="black"/>
                </a:solidFill>
                <a:latin typeface="Calibri" panose="020F0502020204030204"/>
              </a:rPr>
              <a:t>студенты!</a:t>
            </a:r>
            <a:br>
              <a:rPr lang="ru-RU" sz="3200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ru-RU" sz="32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911927"/>
            <a:ext cx="9144000" cy="3345873"/>
          </a:xfrm>
        </p:spPr>
        <p:txBody>
          <a:bodyPr/>
          <a:lstStyle/>
          <a:p>
            <a:pPr algn="just"/>
            <a:r>
              <a:rPr lang="ru-RU" dirty="0" smtClean="0"/>
              <a:t>Мы продолжаем изучение раздела «</a:t>
            </a:r>
            <a:r>
              <a:rPr lang="ru-RU" dirty="0" smtClean="0">
                <a:ea typeface="Calibri" panose="020F0502020204030204" pitchFamily="34" charset="0"/>
              </a:rPr>
              <a:t>Элементы </a:t>
            </a:r>
            <a:r>
              <a:rPr lang="ru-RU" dirty="0">
                <a:ea typeface="Calibri" panose="020F0502020204030204" pitchFamily="34" charset="0"/>
              </a:rPr>
              <a:t>теории вероятностей и математической </a:t>
            </a:r>
            <a:r>
              <a:rPr lang="ru-RU" dirty="0" smtClean="0">
                <a:ea typeface="Calibri" panose="020F0502020204030204" pitchFamily="34" charset="0"/>
              </a:rPr>
              <a:t>статистики». </a:t>
            </a:r>
          </a:p>
          <a:p>
            <a:pPr algn="just"/>
            <a:r>
              <a:rPr lang="ru-RU" dirty="0" smtClean="0">
                <a:ea typeface="Calibri" panose="020F0502020204030204" pitchFamily="34" charset="0"/>
              </a:rPr>
              <a:t>Запишите новую тему: </a:t>
            </a:r>
            <a:r>
              <a:rPr lang="ru-RU" dirty="0" smtClean="0">
                <a:ea typeface="Calibri" panose="020F0502020204030204" pitchFamily="34" charset="0"/>
              </a:rPr>
              <a:t>«</a:t>
            </a:r>
            <a:r>
              <a:rPr lang="ru-RU" dirty="0" smtClean="0"/>
              <a:t>Наглядное представление данных». </a:t>
            </a:r>
            <a:r>
              <a:rPr lang="ru-RU" dirty="0" smtClean="0"/>
              <a:t>Для изучения темы необходимо:</a:t>
            </a:r>
          </a:p>
          <a:p>
            <a:pPr marL="342900" indent="-342900" algn="just">
              <a:buFontTx/>
              <a:buChar char="-"/>
            </a:pPr>
            <a:r>
              <a:rPr lang="ru-RU" dirty="0"/>
              <a:t>н</a:t>
            </a:r>
            <a:r>
              <a:rPr lang="ru-RU" dirty="0" smtClean="0"/>
              <a:t>аписать конспект;</a:t>
            </a:r>
          </a:p>
          <a:p>
            <a:pPr marL="342900" indent="-342900" algn="just">
              <a:buFontTx/>
              <a:buChar char="-"/>
            </a:pPr>
            <a:r>
              <a:rPr lang="ru-RU" dirty="0"/>
              <a:t>в</a:t>
            </a:r>
            <a:r>
              <a:rPr lang="ru-RU" dirty="0" smtClean="0"/>
              <a:t>ыполнить задание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1022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63600" y="4540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smtClean="0">
                <a:latin typeface="+mn-lt"/>
              </a:rPr>
              <a:t>ЛЕПЕСТКОВЫЕ ДИАГРАММЫ </a:t>
            </a:r>
            <a:br>
              <a:rPr lang="ru-RU" sz="2400" b="1" i="1" dirty="0" smtClean="0">
                <a:latin typeface="+mn-lt"/>
              </a:rPr>
            </a:br>
            <a:r>
              <a:rPr lang="ru-RU" sz="2400" dirty="0" smtClean="0">
                <a:latin typeface="Didact Gothic"/>
              </a:rPr>
              <a:t/>
            </a:r>
            <a:br>
              <a:rPr lang="ru-RU" sz="2400" dirty="0" smtClean="0">
                <a:latin typeface="Didact Gothic"/>
              </a:rPr>
            </a:br>
            <a:r>
              <a:rPr lang="ru-RU" sz="2400" dirty="0" smtClean="0">
                <a:latin typeface="+mn-lt"/>
              </a:rPr>
              <a:t>Лепестковые </a:t>
            </a:r>
            <a:r>
              <a:rPr lang="ru-RU" sz="2400" dirty="0">
                <a:latin typeface="+mn-lt"/>
              </a:rPr>
              <a:t>диаграммы удобны, когда надо сравнить значения нескольких рядов данных с нормативными показателями</a:t>
            </a:r>
          </a:p>
        </p:txBody>
      </p:sp>
      <p:pic>
        <p:nvPicPr>
          <p:cNvPr id="5122" name="Picture 2" descr="Картинки по запросу &quot;лепестковая диаграмм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756" y="1985962"/>
            <a:ext cx="7179548" cy="449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338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90501"/>
            <a:ext cx="10515600" cy="14732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ГРАФИКИ</a:t>
            </a:r>
            <a:r>
              <a:rPr lang="ru-RU" sz="2000" dirty="0" smtClean="0">
                <a:solidFill>
                  <a:srgbClr val="333333"/>
                </a:solidFill>
                <a:latin typeface="Didact Gothic"/>
              </a:rPr>
              <a:t/>
            </a:r>
            <a:br>
              <a:rPr lang="ru-RU" sz="2000" dirty="0" smtClean="0">
                <a:solidFill>
                  <a:srgbClr val="333333"/>
                </a:solidFill>
                <a:latin typeface="Didact Gothic"/>
              </a:rPr>
            </a:br>
            <a:endParaRPr lang="ru-RU" sz="2000" dirty="0">
              <a:latin typeface="+mn-lt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831850" y="1663701"/>
            <a:ext cx="10515600" cy="1219199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a typeface="+mj-ea"/>
                <a:cs typeface="+mj-cs"/>
              </a:rPr>
              <a:t>График</a:t>
            </a:r>
            <a:r>
              <a:rPr lang="ru-RU" dirty="0" smtClean="0">
                <a:solidFill>
                  <a:srgbClr val="333333"/>
                </a:solidFill>
                <a:ea typeface="+mj-ea"/>
                <a:cs typeface="+mj-cs"/>
              </a:rPr>
              <a:t> – это диаграмма</a:t>
            </a:r>
            <a:r>
              <a:rPr lang="ru-RU" dirty="0">
                <a:solidFill>
                  <a:srgbClr val="333333"/>
                </a:solidFill>
                <a:ea typeface="+mj-ea"/>
                <a:cs typeface="+mj-cs"/>
              </a:rPr>
              <a:t>, чертеж и т.п., изображающие с помощью </a:t>
            </a:r>
            <a:r>
              <a:rPr lang="ru-RU" dirty="0" smtClean="0">
                <a:solidFill>
                  <a:srgbClr val="333333"/>
                </a:solidFill>
                <a:ea typeface="+mj-ea"/>
                <a:cs typeface="+mj-cs"/>
              </a:rPr>
              <a:t>линий количественные</a:t>
            </a:r>
            <a:r>
              <a:rPr lang="ru-RU" dirty="0">
                <a:solidFill>
                  <a:srgbClr val="333333"/>
                </a:solidFill>
                <a:ea typeface="+mj-ea"/>
                <a:cs typeface="+mj-cs"/>
              </a:rPr>
              <a:t> показатели развития, состояния объекта. </a:t>
            </a:r>
            <a:r>
              <a:rPr lang="ru-RU" sz="2000" dirty="0">
                <a:solidFill>
                  <a:srgbClr val="333333"/>
                </a:solidFill>
                <a:latin typeface="Didact Gothic"/>
                <a:ea typeface="+mj-ea"/>
                <a:cs typeface="+mj-cs"/>
              </a:rPr>
              <a:t>  </a:t>
            </a:r>
            <a:endParaRPr lang="ru-RU" dirty="0"/>
          </a:p>
        </p:txBody>
      </p:sp>
      <p:pic>
        <p:nvPicPr>
          <p:cNvPr id="6152" name="Picture 8" descr="Картинки по запросу &quot;график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930" y="2755899"/>
            <a:ext cx="7299769" cy="373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022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75900" cy="2873375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А теперь, уважаемые студенты, выполните задание:</a:t>
            </a:r>
            <a:br>
              <a:rPr lang="ru-RU" sz="2400" dirty="0" smtClean="0">
                <a:latin typeface="+mn-lt"/>
              </a:rPr>
            </a:b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ru-RU" sz="2400" i="1" dirty="0" smtClean="0">
                <a:latin typeface="+mn-lt"/>
              </a:rPr>
              <a:t>Выставка картин продолжалась три дня (с понедельника по среду), причем в понедельник ее посетили 100 человек, во вторник – 140, а в среду 250 любителей живописи</a:t>
            </a:r>
            <a:r>
              <a:rPr lang="ru-RU" sz="2400" dirty="0" smtClean="0">
                <a:latin typeface="+mn-lt"/>
              </a:rPr>
              <a:t>. </a:t>
            </a:r>
            <a:r>
              <a:rPr lang="ru-RU" sz="2400" i="1" dirty="0" smtClean="0">
                <a:latin typeface="+mn-lt"/>
              </a:rPr>
              <a:t>Представьте эту информацию в виде таблицы.</a:t>
            </a:r>
            <a:endParaRPr lang="ru-RU" sz="2400" i="1" dirty="0">
              <a:latin typeface="+mn-lt"/>
            </a:endParaRPr>
          </a:p>
        </p:txBody>
      </p:sp>
      <p:sp>
        <p:nvSpPr>
          <p:cNvPr id="4" name="AutoShape 4" descr="Картинки по запросу &quot;выполнить задание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Картинки по запросу &quot;выполнить задание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b="3168"/>
          <a:stretch/>
        </p:blipFill>
        <p:spPr>
          <a:xfrm>
            <a:off x="8424102" y="2819400"/>
            <a:ext cx="2789998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01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3800" y="365125"/>
            <a:ext cx="5080000" cy="6175375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Calibri" panose="020F0502020204030204"/>
              </a:rPr>
              <a:t>Домашнее задание: </a:t>
            </a:r>
            <a:r>
              <a:rPr lang="ru-RU" dirty="0" smtClean="0">
                <a:solidFill>
                  <a:srgbClr val="FF0000"/>
                </a:solidFill>
                <a:latin typeface="Calibri" panose="020F0502020204030204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Calibri" panose="020F0502020204030204"/>
              </a:rPr>
            </a:br>
            <a:r>
              <a:rPr lang="ru-RU" dirty="0" smtClean="0">
                <a:solidFill>
                  <a:prstClr val="black"/>
                </a:solidFill>
                <a:latin typeface="Calibri" panose="020F0502020204030204"/>
              </a:rPr>
              <a:t>оформите сегодняшний конспект в виде таблицы.</a:t>
            </a:r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ru-RU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ru-RU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ru-RU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ru-RU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ru-RU" sz="2000" b="1" dirty="0">
                <a:solidFill>
                  <a:srgbClr val="002060"/>
                </a:solidFill>
                <a:latin typeface="Calibri" panose="020F0502020204030204"/>
              </a:rPr>
              <a:t>Фотографию конспекта урока, выполненное задание и домашнее задание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/>
              </a:rPr>
              <a:t>жду на электронную почту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33" y="279846"/>
            <a:ext cx="4682134" cy="657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99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3" y="-297"/>
            <a:ext cx="12162574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9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" y="505757"/>
            <a:ext cx="11747500" cy="1615144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+mn-lt"/>
              </a:rPr>
              <a:t>Для наглядности изображения различных количественных соотношений часто используются таблицы, диаграммы, а также графики.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 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Давай те рассмотрим каждую из этих форм.</a:t>
            </a:r>
            <a:br>
              <a:rPr lang="ru-RU" sz="2400" dirty="0" smtClean="0">
                <a:latin typeface="+mn-lt"/>
              </a:rPr>
            </a:b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endParaRPr lang="ru-RU" sz="2400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15900" y="2444067"/>
            <a:ext cx="11747500" cy="3645584"/>
          </a:xfrm>
        </p:spPr>
        <p:txBody>
          <a:bodyPr>
            <a:normAutofit/>
          </a:bodyPr>
          <a:lstStyle/>
          <a:p>
            <a:pPr algn="just"/>
            <a:r>
              <a:rPr lang="ru-RU" sz="2200" dirty="0">
                <a:solidFill>
                  <a:prstClr val="black"/>
                </a:solidFill>
                <a:ea typeface="+mj-ea"/>
                <a:cs typeface="+mj-cs"/>
              </a:rPr>
              <a:t>Когда сведений очень много, их нужно упорядочивать. </a:t>
            </a:r>
            <a:r>
              <a:rPr lang="ru-RU" sz="2200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  <a:ea typeface="+mj-ea"/>
                <a:cs typeface="+mj-cs"/>
              </a:rPr>
              <a:t>Таблица</a:t>
            </a:r>
            <a:r>
              <a:rPr lang="ru-RU" sz="2200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2200" dirty="0">
                <a:solidFill>
                  <a:prstClr val="black"/>
                </a:solidFill>
                <a:ea typeface="+mj-ea"/>
                <a:cs typeface="+mj-cs"/>
              </a:rPr>
              <a:t>– самый простой способ упорядочить данные</a:t>
            </a:r>
            <a:r>
              <a:rPr lang="ru-RU" sz="2200" dirty="0" smtClean="0">
                <a:solidFill>
                  <a:prstClr val="black"/>
                </a:solidFill>
                <a:ea typeface="+mj-ea"/>
                <a:cs typeface="+mj-cs"/>
              </a:rPr>
              <a:t>.</a:t>
            </a:r>
          </a:p>
          <a:p>
            <a:pPr algn="just"/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ea typeface="+mj-ea"/>
                <a:cs typeface="+mj-cs"/>
              </a:rPr>
              <a:t>Таблица</a:t>
            </a:r>
            <a:r>
              <a:rPr lang="ru-RU" sz="2200" dirty="0">
                <a:solidFill>
                  <a:prstClr val="black"/>
                </a:solidFill>
                <a:ea typeface="+mj-ea"/>
                <a:cs typeface="+mj-cs"/>
              </a:rPr>
              <a:t> – набор, составленный из нескольких колонок, имеющих самостоятельные заголовки, отделенные друг от друга продольными линейками. Данные располагаются по строкам и столбцам, так, что каждый показатель входит в состав строки и столбца.</a:t>
            </a:r>
          </a:p>
          <a:p>
            <a:pPr algn="just"/>
            <a:r>
              <a:rPr lang="ru-RU" sz="2200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2200" dirty="0">
                <a:solidFill>
                  <a:prstClr val="black"/>
                </a:solidFill>
                <a:ea typeface="+mj-ea"/>
                <a:cs typeface="+mj-cs"/>
              </a:rPr>
              <a:t>С некоторыми таблицами вы уже имели дело. Это таблицы сложения и умножения чисел, таблицы спряжения глаголов. Таблицами являются: расписание уроков, оглавление учебника. Таблицы облегчают поиск необходимых сведений, не заставляя изучать всю имеющуюся информацию.</a:t>
            </a:r>
            <a:r>
              <a:rPr lang="ru-RU" sz="2200" dirty="0">
                <a:solidFill>
                  <a:srgbClr val="333333"/>
                </a:solidFill>
                <a:latin typeface="Didact Gothic"/>
                <a:ea typeface="+mj-ea"/>
                <a:cs typeface="+mj-cs"/>
              </a:rPr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3800" y="1859293"/>
            <a:ext cx="1958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ТАБЛИЦЫ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802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958897" y="2291651"/>
            <a:ext cx="1537600" cy="902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3" r="25619" b="5859"/>
          <a:stretch/>
        </p:blipFill>
        <p:spPr>
          <a:xfrm>
            <a:off x="592147" y="646766"/>
            <a:ext cx="2590801" cy="24340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3"/>
          <a:stretch/>
        </p:blipFill>
        <p:spPr>
          <a:xfrm>
            <a:off x="7580378" y="3700708"/>
            <a:ext cx="3506722" cy="27858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764" y="646766"/>
            <a:ext cx="3271466" cy="22545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2"/>
          <a:stretch/>
        </p:blipFill>
        <p:spPr>
          <a:xfrm>
            <a:off x="1015325" y="4229099"/>
            <a:ext cx="3943572" cy="23024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6774" y="2249868"/>
            <a:ext cx="1537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ПРИМЕРЫ</a:t>
            </a:r>
          </a:p>
          <a:p>
            <a:pPr algn="ctr"/>
            <a:r>
              <a:rPr lang="ru-RU" sz="2400" dirty="0" smtClean="0"/>
              <a:t>ТАБЛИЦ</a:t>
            </a:r>
            <a:endParaRPr lang="ru-RU" sz="24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6573573" y="1982067"/>
            <a:ext cx="1370314" cy="619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311900" y="3379405"/>
            <a:ext cx="749300" cy="583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3841707" y="2146300"/>
            <a:ext cx="662477" cy="390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4318000" y="3377675"/>
            <a:ext cx="813028" cy="585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526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342901"/>
            <a:ext cx="10515600" cy="889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ДИАГРАММЫ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1003300" y="1549401"/>
            <a:ext cx="9652000" cy="360679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solidFill>
                  <a:prstClr val="black"/>
                </a:solidFill>
                <a:ea typeface="+mj-ea"/>
                <a:cs typeface="+mj-cs"/>
              </a:rPr>
              <a:t>Однако таблицы не дают наглядного представления о соотношении </a:t>
            </a:r>
            <a:r>
              <a:rPr lang="ru-RU" dirty="0" smtClean="0">
                <a:solidFill>
                  <a:prstClr val="black"/>
                </a:solidFill>
                <a:ea typeface="+mj-ea"/>
                <a:cs typeface="+mj-cs"/>
              </a:rPr>
              <a:t>величин. Для </a:t>
            </a:r>
            <a:r>
              <a:rPr lang="ru-RU" dirty="0">
                <a:solidFill>
                  <a:prstClr val="black"/>
                </a:solidFill>
                <a:ea typeface="+mj-ea"/>
                <a:cs typeface="+mj-cs"/>
              </a:rPr>
              <a:t>этого служат различные </a:t>
            </a:r>
            <a:r>
              <a:rPr lang="ru-RU" dirty="0" smtClean="0">
                <a:solidFill>
                  <a:schemeClr val="tx1"/>
                </a:solidFill>
                <a:ea typeface="+mj-ea"/>
                <a:cs typeface="+mj-cs"/>
              </a:rPr>
              <a:t>диаграммы.</a:t>
            </a:r>
          </a:p>
          <a:p>
            <a:pPr marL="36000" algn="just">
              <a:spcAft>
                <a:spcPts val="1200"/>
              </a:spcAft>
            </a:pPr>
            <a:r>
              <a:rPr lang="ru-RU" dirty="0">
                <a:solidFill>
                  <a:srgbClr val="C00000"/>
                </a:solidFill>
                <a:ea typeface="+mj-ea"/>
                <a:cs typeface="+mj-cs"/>
              </a:rPr>
              <a:t/>
            </a:r>
            <a:br>
              <a:rPr lang="ru-RU" dirty="0">
                <a:solidFill>
                  <a:srgbClr val="C00000"/>
                </a:solidFill>
                <a:ea typeface="+mj-ea"/>
                <a:cs typeface="+mj-cs"/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a typeface="+mj-ea"/>
                <a:cs typeface="+mj-cs"/>
              </a:rPr>
              <a:t>Диаграмма</a:t>
            </a:r>
            <a:r>
              <a:rPr lang="ru-RU" dirty="0" smtClean="0">
                <a:solidFill>
                  <a:schemeClr val="tx1"/>
                </a:solidFill>
                <a:ea typeface="+mj-ea"/>
                <a:cs typeface="+mj-cs"/>
              </a:rPr>
              <a:t> - графическое </a:t>
            </a:r>
            <a:r>
              <a:rPr lang="ru-RU" dirty="0">
                <a:solidFill>
                  <a:schemeClr val="tx1"/>
                </a:solidFill>
                <a:ea typeface="+mj-ea"/>
                <a:cs typeface="+mj-cs"/>
              </a:rPr>
              <a:t>изображение данных при помощи линий или геометрических фигур. </a:t>
            </a:r>
            <a:endParaRPr lang="ru-RU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just">
              <a:lnSpc>
                <a:spcPct val="100000"/>
              </a:lnSpc>
            </a:pPr>
            <a:r>
              <a:rPr lang="ru-RU" dirty="0" smtClean="0">
                <a:solidFill>
                  <a:prstClr val="black"/>
                </a:solidFill>
                <a:ea typeface="+mj-ea"/>
                <a:cs typeface="+mj-cs"/>
              </a:rPr>
              <a:t>Пословица </a:t>
            </a:r>
            <a:r>
              <a:rPr lang="ru-RU" dirty="0">
                <a:solidFill>
                  <a:prstClr val="black"/>
                </a:solidFill>
                <a:ea typeface="+mj-ea"/>
                <a:cs typeface="+mj-cs"/>
              </a:rPr>
              <a:t>гласит: «Лучше один раз увидеть». Диаграммы используются для наглядного, запоминающегося изображения и сопоставления </a:t>
            </a:r>
            <a:r>
              <a:rPr lang="ru-RU" dirty="0" smtClean="0">
                <a:solidFill>
                  <a:prstClr val="black"/>
                </a:solidFill>
                <a:ea typeface="+mj-ea"/>
                <a:cs typeface="+mj-cs"/>
              </a:rPr>
              <a:t>данных.</a:t>
            </a:r>
          </a:p>
          <a:p>
            <a:pPr algn="just">
              <a:lnSpc>
                <a:spcPct val="100000"/>
              </a:lnSpc>
            </a:pPr>
            <a:r>
              <a:rPr lang="ru-RU" dirty="0" smtClean="0">
                <a:solidFill>
                  <a:prstClr val="black"/>
                </a:solidFill>
                <a:ea typeface="+mj-ea"/>
                <a:cs typeface="+mj-cs"/>
              </a:rPr>
              <a:t>Рассмотрим некоторые виды диаграмм</a:t>
            </a:r>
          </a:p>
        </p:txBody>
      </p:sp>
    </p:spTree>
    <p:extLst>
      <p:ext uri="{BB962C8B-B14F-4D97-AF65-F5344CB8AC3E}">
        <p14:creationId xmlns:p14="http://schemas.microsoft.com/office/powerpoint/2010/main" val="2263797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900" y="403224"/>
            <a:ext cx="10855036" cy="132448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400" b="1" i="1" dirty="0" smtClean="0">
                <a:latin typeface="+mn-lt"/>
              </a:rPr>
              <a:t>КРУГОВЫЕ ДИАГРАММЫ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>
                <a:latin typeface="Didact Gothic"/>
              </a:rPr>
              <a:t>Круговые диаграммы удобно использовать в том случае, когда необходимо представить структуру целого, состоящего из непересекающихся частей</a:t>
            </a:r>
            <a:endParaRPr lang="ru-RU" sz="2400" dirty="0">
              <a:latin typeface="+mn-lt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827006480"/>
              </p:ext>
            </p:extLst>
          </p:nvPr>
        </p:nvGraphicFramePr>
        <p:xfrm>
          <a:off x="1803400" y="1841500"/>
          <a:ext cx="8559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825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150" y="254001"/>
            <a:ext cx="9886950" cy="546099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latin typeface="+mn-lt"/>
                <a:ea typeface="+mn-ea"/>
                <a:cs typeface="+mn-cs"/>
              </a:rPr>
              <a:t>СТОЛБЧАТЫЕ ДИАГРАММЫ</a:t>
            </a:r>
            <a:endParaRPr lang="ru-RU" sz="2400" b="1" i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800101"/>
            <a:ext cx="10890250" cy="12827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ea typeface="+mj-ea"/>
                <a:cs typeface="+mj-cs"/>
              </a:rPr>
              <a:t>Столбчатые диаграммы используются для представления сравнительных данных</a:t>
            </a:r>
            <a:r>
              <a:rPr lang="ru-RU" dirty="0" smtClean="0">
                <a:solidFill>
                  <a:schemeClr val="tx1"/>
                </a:solidFill>
                <a:ea typeface="+mj-ea"/>
                <a:cs typeface="+mj-cs"/>
              </a:rPr>
              <a:t>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ea typeface="+mj-ea"/>
                <a:cs typeface="+mj-cs"/>
              </a:rPr>
              <a:t> </a:t>
            </a:r>
            <a:r>
              <a:rPr lang="ru-RU" dirty="0">
                <a:solidFill>
                  <a:schemeClr val="tx1"/>
                </a:solidFill>
                <a:ea typeface="+mj-ea"/>
                <a:cs typeface="+mj-cs"/>
              </a:rPr>
              <a:t>Столбики могут быть сгруппированы или использованы для того, чтобы показать отклонение от исходного уровня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6" name="Picture 4" descr="Картинки по запросу &quot;столбчатая диаграммы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581" y="2082801"/>
            <a:ext cx="5272088" cy="442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785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1850" y="198439"/>
            <a:ext cx="10515600" cy="103346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latin typeface="+mn-lt"/>
                <a:ea typeface="+mn-ea"/>
                <a:cs typeface="+mn-cs"/>
              </a:rPr>
              <a:t>ТОЧЕЧНАЯ ДИАГРАММА</a:t>
            </a:r>
            <a:endParaRPr lang="ru-RU" sz="2400" b="1" i="1" dirty="0">
              <a:latin typeface="+mn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498600" y="1231901"/>
            <a:ext cx="9652000" cy="1320799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ea typeface="+mj-ea"/>
                <a:cs typeface="+mj-cs"/>
              </a:rPr>
              <a:t>Точечная диаграмма изображает значения двух переменных в виде точек на плоскости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8" name="Picture 4" descr="Картинки по запросу &quot;точечные диаграммы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904" y="2265363"/>
            <a:ext cx="7553848" cy="442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998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AutoShape 2" descr="http://veselyy-ranets.ru/images/200/106/173.jpg"/>
          <p:cNvSpPr>
            <a:spLocks noChangeAspect="1" noChangeArrowheads="1"/>
          </p:cNvSpPr>
          <p:nvPr/>
        </p:nvSpPr>
        <p:spPr bwMode="auto">
          <a:xfrm>
            <a:off x="32162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i="1" dirty="0" smtClean="0">
                <a:latin typeface="+mn-lt"/>
              </a:rPr>
              <a:t>ГИСТОГРАММЫ</a:t>
            </a:r>
            <a:br>
              <a:rPr lang="ru-RU" sz="2400" b="1" i="1" dirty="0" smtClean="0">
                <a:latin typeface="+mn-lt"/>
              </a:rPr>
            </a:br>
            <a:r>
              <a:rPr lang="ru-RU" sz="2400" b="1" i="1" dirty="0" smtClean="0">
                <a:latin typeface="+mn-lt"/>
              </a:rPr>
              <a:t/>
            </a:r>
            <a:br>
              <a:rPr lang="ru-RU" sz="2400" b="1" i="1" dirty="0" smtClean="0">
                <a:latin typeface="+mn-lt"/>
              </a:rPr>
            </a:br>
            <a:r>
              <a:rPr lang="ru-RU" sz="2400" dirty="0" smtClean="0">
                <a:latin typeface="Didact Gothic"/>
              </a:rPr>
              <a:t>Гистограммы </a:t>
            </a:r>
            <a:r>
              <a:rPr lang="ru-RU" sz="2400" dirty="0">
                <a:latin typeface="Didact Gothic"/>
              </a:rPr>
              <a:t>– разновидность столбчатых диаграмм, показывающая распределение частот исследуемых показателей в различных диапазонах значений.</a:t>
            </a:r>
            <a:endParaRPr lang="ru-RU" sz="2400" dirty="0">
              <a:latin typeface="+mn-lt"/>
            </a:endParaRPr>
          </a:p>
        </p:txBody>
      </p:sp>
      <p:pic>
        <p:nvPicPr>
          <p:cNvPr id="2052" name="Picture 4" descr="Картинки по запросу &quot;гистограмм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826" y="2141537"/>
            <a:ext cx="6990773" cy="420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688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latin typeface="Didact Gothic"/>
              </a:rPr>
              <a:t>КОЛЬЦЕВЫЕ ДИАГРАММЫ </a:t>
            </a:r>
            <a:br>
              <a:rPr lang="ru-RU" sz="2000" b="1" i="1" dirty="0" smtClean="0">
                <a:latin typeface="Didact Gothic"/>
              </a:rPr>
            </a:br>
            <a:r>
              <a:rPr lang="ru-RU" sz="2000" dirty="0" smtClean="0">
                <a:latin typeface="Didact Gothic"/>
              </a:rPr>
              <a:t/>
            </a:r>
            <a:br>
              <a:rPr lang="ru-RU" sz="2000" dirty="0" smtClean="0">
                <a:latin typeface="Didact Gothic"/>
              </a:rPr>
            </a:br>
            <a:r>
              <a:rPr lang="ru-RU" sz="2000" dirty="0" smtClean="0">
                <a:latin typeface="Didact Gothic"/>
              </a:rPr>
              <a:t>Кольцевые </a:t>
            </a:r>
            <a:r>
              <a:rPr lang="ru-RU" sz="2000" dirty="0">
                <a:latin typeface="Didact Gothic"/>
              </a:rPr>
              <a:t>диаграммы – разновидность круговых, но с несколькими рядами данных</a:t>
            </a:r>
            <a:endParaRPr lang="ru-RU" sz="2000" dirty="0">
              <a:latin typeface="+mn-lt"/>
            </a:endParaRPr>
          </a:p>
        </p:txBody>
      </p:sp>
      <p:pic>
        <p:nvPicPr>
          <p:cNvPr id="4098" name="Picture 2" descr="Картинки по запросу &quot;кольцевая диаграмм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1569224"/>
            <a:ext cx="5283460" cy="492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5900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448</Words>
  <Application>Microsoft Office PowerPoint</Application>
  <PresentationFormat>Широкоэкранный</PresentationFormat>
  <Paragraphs>32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Didact Gothic</vt:lpstr>
      <vt:lpstr>Тема Office</vt:lpstr>
      <vt:lpstr>Уважаемые студенты!  </vt:lpstr>
      <vt:lpstr>Для наглядности изображения различных количественных соотношений часто используются таблицы, диаграммы, а также графики.   Давай те рассмотрим каждую из этих форм.  </vt:lpstr>
      <vt:lpstr>Презентация PowerPoint</vt:lpstr>
      <vt:lpstr>ДИАГРАММЫ</vt:lpstr>
      <vt:lpstr>КРУГОВЫЕ ДИАГРАММЫ Круговые диаграммы удобно использовать в том случае, когда необходимо представить структуру целого, состоящего из непересекающихся частей</vt:lpstr>
      <vt:lpstr>СТОЛБЧАТЫЕ ДИАГРАММЫ</vt:lpstr>
      <vt:lpstr>ТОЧЕЧНАЯ ДИАГРАММА</vt:lpstr>
      <vt:lpstr>ГИСТОГРАММЫ  Гистограммы – разновидность столбчатых диаграмм, показывающая распределение частот исследуемых показателей в различных диапазонах значений.</vt:lpstr>
      <vt:lpstr>КОЛЬЦЕВЫЕ ДИАГРАММЫ   Кольцевые диаграммы – разновидность круговых, но с несколькими рядами данных</vt:lpstr>
      <vt:lpstr>ЛЕПЕСТКОВЫЕ ДИАГРАММЫ   Лепестковые диаграммы удобны, когда надо сравнить значения нескольких рядов данных с нормативными показателями</vt:lpstr>
      <vt:lpstr>ГРАФИКИ </vt:lpstr>
      <vt:lpstr>А теперь, уважаемые студенты, выполните задание:  Выставка картин продолжалась три дня (с понедельника по среду), причем в понедельник ее посетили 100 человек, во вторник – 140, а в среду 250 любителей живописи. Представьте эту информацию в виде таблицы.</vt:lpstr>
      <vt:lpstr>Домашнее задание:  оформите сегодняшний конспект в виде таблицы.    Фотографию конспекта урока, выполненное задание и домашнее задание жду на электронную почту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Уважаемые студенты !  </dc:title>
  <dc:creator>Семинякина Елена</dc:creator>
  <cp:lastModifiedBy>Семинякина Елена</cp:lastModifiedBy>
  <cp:revision>25</cp:revision>
  <dcterms:created xsi:type="dcterms:W3CDTF">2020-03-24T12:05:06Z</dcterms:created>
  <dcterms:modified xsi:type="dcterms:W3CDTF">2020-05-10T16:49:58Z</dcterms:modified>
</cp:coreProperties>
</file>